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  <p:sldMasterId id="2147483652" r:id="rId2"/>
  </p:sldMasterIdLst>
  <p:notesMasterIdLst>
    <p:notesMasterId r:id="rId9"/>
  </p:notesMasterIdLst>
  <p:handoutMasterIdLst>
    <p:handoutMasterId r:id="rId10"/>
  </p:handoutMasterIdLst>
  <p:sldIdLst>
    <p:sldId id="415" r:id="rId3"/>
    <p:sldId id="403" r:id="rId4"/>
    <p:sldId id="409" r:id="rId5"/>
    <p:sldId id="414" r:id="rId6"/>
    <p:sldId id="412" r:id="rId7"/>
    <p:sldId id="397" r:id="rId8"/>
  </p:sldIdLst>
  <p:sldSz cx="9144000" cy="5143500" type="screen16x9"/>
  <p:notesSz cx="6797675" cy="9926638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0">
          <p15:clr>
            <a:srgbClr val="A4A3A4"/>
          </p15:clr>
        </p15:guide>
        <p15:guide id="2" pos="360">
          <p15:clr>
            <a:srgbClr val="A4A3A4"/>
          </p15:clr>
        </p15:guide>
        <p15:guide id="3" orient="horz" pos="208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ürgen Hönatsch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9592"/>
    <a:srgbClr val="299F9F"/>
    <a:srgbClr val="279996"/>
    <a:srgbClr val="279999"/>
    <a:srgbClr val="33857D"/>
    <a:srgbClr val="289F9C"/>
    <a:srgbClr val="368A8E"/>
    <a:srgbClr val="269693"/>
    <a:srgbClr val="349492"/>
    <a:srgbClr val="369A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7203" autoAdjust="0"/>
    <p:restoredTop sz="94606" autoAdjust="0"/>
  </p:normalViewPr>
  <p:slideViewPr>
    <p:cSldViewPr snapToGrid="0" snapToObjects="1">
      <p:cViewPr varScale="1">
        <p:scale>
          <a:sx n="154" d="100"/>
          <a:sy n="154" d="100"/>
        </p:scale>
        <p:origin x="1098" y="126"/>
      </p:cViewPr>
      <p:guideLst>
        <p:guide orient="horz" pos="1020"/>
        <p:guide pos="360"/>
        <p:guide orient="horz" pos="208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4" d="100"/>
          <a:sy n="64" d="100"/>
        </p:scale>
        <p:origin x="-3144" y="-8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4D2AF9-AE0C-1349-8F69-BEA50EC530B1}" type="datetimeFigureOut">
              <a:rPr lang="de-DE" smtClean="0"/>
              <a:t>28.05.2021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4FEC4-7301-AB47-AE25-A1EB536627C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744162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EBF38B-01F9-A04A-8AF7-F21294B2C47C}" type="datetimeFigureOut">
              <a:rPr lang="de-DE" smtClean="0"/>
              <a:t>28.05.2021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CDEE7D-7624-4847-93C5-224C4D49C53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7715527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DEE7D-7624-4847-93C5-224C4D49C538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61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DEE7D-7624-4847-93C5-224C4D49C538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612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DEE7D-7624-4847-93C5-224C4D49C538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946433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DEE7D-7624-4847-93C5-224C4D49C538}" type="slidenum">
              <a:rPr lang="de-DE" smtClean="0"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612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DEE7D-7624-4847-93C5-224C4D49C538}" type="slidenum">
              <a:rPr lang="de-DE" smtClean="0"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61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PowerPoint-Pr_sentation1.pptx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>
            <a:hlinkClick r:id="" action="ppaction://ole?verb=0"/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504346642"/>
              </p:ext>
            </p:extLst>
          </p:nvPr>
        </p:nvGraphicFramePr>
        <p:xfrm>
          <a:off x="0" y="0"/>
          <a:ext cx="9233742" cy="51929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Präsentation" r:id="rId4" imgW="6094644" imgH="3427618" progId="PowerPoint.Show.12">
                  <p:embed/>
                </p:oleObj>
              </mc:Choice>
              <mc:Fallback>
                <p:oleObj name="Präsentation" r:id="rId4" imgW="6094644" imgH="3427618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9233742" cy="51929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064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420644" y="4843211"/>
            <a:ext cx="2390651" cy="248949"/>
          </a:xfrm>
          <a:prstGeom prst="rect">
            <a:avLst/>
          </a:prstGeom>
        </p:spPr>
        <p:txBody>
          <a:bodyPr anchor="b" anchorCtr="0"/>
          <a:lstStyle>
            <a:lvl1pPr algn="r">
              <a:defRPr sz="900">
                <a:solidFill>
                  <a:schemeClr val="bg1"/>
                </a:solidFill>
                <a:latin typeface="ArialCE"/>
              </a:defRPr>
            </a:lvl1pPr>
          </a:lstStyle>
          <a:p>
            <a:r>
              <a:rPr lang="de-DE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94643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2558721"/>
            <a:ext cx="9154948" cy="2636563"/>
          </a:xfrm>
          <a:prstGeom prst="rect">
            <a:avLst/>
          </a:prstGeom>
          <a:ln>
            <a:noFill/>
          </a:ln>
        </p:spPr>
      </p:pic>
      <p:pic>
        <p:nvPicPr>
          <p:cNvPr id="4" name="Bild 3" descr="lini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38352"/>
            <a:ext cx="9154948" cy="330136"/>
          </a:xfrm>
          <a:prstGeom prst="rect">
            <a:avLst/>
          </a:prstGeom>
        </p:spPr>
      </p:pic>
      <p:pic>
        <p:nvPicPr>
          <p:cNvPr id="8" name="Bild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93376" y="3272029"/>
            <a:ext cx="7556500" cy="9779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671" y="206282"/>
            <a:ext cx="1830149" cy="1483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9748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 1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0948" y="4843213"/>
            <a:ext cx="9167648" cy="318499"/>
          </a:xfrm>
          <a:prstGeom prst="rect">
            <a:avLst/>
          </a:prstGeom>
          <a:ln>
            <a:noFill/>
          </a:ln>
        </p:spPr>
      </p:pic>
      <p:pic>
        <p:nvPicPr>
          <p:cNvPr id="12" name="Bild 11" descr="lini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12" y="4697473"/>
            <a:ext cx="9160111" cy="297122"/>
          </a:xfrm>
          <a:prstGeom prst="rect">
            <a:avLst/>
          </a:prstGeom>
        </p:spPr>
      </p:pic>
      <p:sp>
        <p:nvSpPr>
          <p:cNvPr id="13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236475" y="4843211"/>
            <a:ext cx="574823" cy="248949"/>
          </a:xfrm>
          <a:prstGeom prst="rect">
            <a:avLst/>
          </a:prstGeom>
        </p:spPr>
        <p:txBody>
          <a:bodyPr anchor="b" anchorCtr="0"/>
          <a:lstStyle>
            <a:lvl1pPr algn="r">
              <a:defRPr sz="9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de-DE" dirty="0"/>
              <a:t>2</a:t>
            </a:r>
          </a:p>
        </p:txBody>
      </p:sp>
      <p:sp>
        <p:nvSpPr>
          <p:cNvPr id="14" name="Foliennummernplatzhalter 5"/>
          <p:cNvSpPr txBox="1">
            <a:spLocks/>
          </p:cNvSpPr>
          <p:nvPr userDrawn="1"/>
        </p:nvSpPr>
        <p:spPr>
          <a:xfrm>
            <a:off x="350694" y="4849469"/>
            <a:ext cx="2864946" cy="248949"/>
          </a:xfrm>
          <a:prstGeom prst="rect">
            <a:avLst/>
          </a:prstGeom>
        </p:spPr>
        <p:txBody>
          <a:bodyPr anchor="b" anchorCtr="0"/>
          <a:lstStyle>
            <a:defPPr>
              <a:defRPr lang="de-DE"/>
            </a:defPPr>
            <a:lvl1pPr marL="0" algn="r" defTabSz="457200" rtl="0" eaLnBrk="1" latinLnBrk="0" hangingPunct="1">
              <a:defRPr sz="900" kern="1200">
                <a:solidFill>
                  <a:schemeClr val="bg1"/>
                </a:solidFill>
                <a:latin typeface="ArialCE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sz="900" b="0" i="0" dirty="0">
                <a:solidFill>
                  <a:schemeClr val="bg1"/>
                </a:solidFill>
                <a:latin typeface="+mn-lt"/>
                <a:cs typeface="+mn-cs"/>
              </a:rPr>
              <a:t>Partner</a:t>
            </a:r>
            <a:r>
              <a:rPr lang="de-DE" sz="900" b="0" i="0" baseline="0" dirty="0">
                <a:solidFill>
                  <a:schemeClr val="bg1"/>
                </a:solidFill>
                <a:latin typeface="+mn-lt"/>
                <a:cs typeface="+mn-cs"/>
              </a:rPr>
              <a:t> für Ihre Ziele</a:t>
            </a:r>
            <a:endParaRPr lang="de-DE" sz="900" b="0" i="1" dirty="0">
              <a:solidFill>
                <a:schemeClr val="bg1"/>
              </a:solidFill>
              <a:latin typeface="+mn-lt"/>
              <a:cs typeface="Calibri"/>
            </a:endParaRPr>
          </a:p>
        </p:txBody>
      </p:sp>
      <p:sp>
        <p:nvSpPr>
          <p:cNvPr id="24" name="Textfeld 23"/>
          <p:cNvSpPr txBox="1"/>
          <p:nvPr userDrawn="1"/>
        </p:nvSpPr>
        <p:spPr>
          <a:xfrm>
            <a:off x="645199" y="1106969"/>
            <a:ext cx="7137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4855" y="101457"/>
            <a:ext cx="943544" cy="655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4107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  <p:hf hdr="0" dt="0"/>
  <p:txStyles>
    <p:titleStyle>
      <a:lvl1pPr algn="l" defTabSz="457200" rtl="0" eaLnBrk="1" latinLnBrk="0" hangingPunct="1">
        <a:spcBef>
          <a:spcPct val="0"/>
        </a:spcBef>
        <a:buNone/>
        <a:defRPr sz="1800" b="1" i="0" kern="1200">
          <a:solidFill>
            <a:schemeClr val="tx1">
              <a:lumMod val="75000"/>
              <a:lumOff val="25000"/>
            </a:schemeClr>
          </a:solidFill>
          <a:latin typeface="Calibri"/>
          <a:ea typeface="+mj-ea"/>
          <a:cs typeface="Calibri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lang="de-DE" sz="1600" b="0" i="0" u="none" strike="noStrike" kern="1200" baseline="30000" smtClean="0">
          <a:solidFill>
            <a:schemeClr val="tx1">
              <a:lumMod val="75000"/>
              <a:lumOff val="25000"/>
            </a:schemeClr>
          </a:solidFill>
          <a:latin typeface="Calibri"/>
          <a:ea typeface="+mn-ea"/>
          <a:cs typeface="Calibri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ArialCE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CE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ArialCE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ArialCE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0404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468000" y="576000"/>
            <a:ext cx="64699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>
                <a:solidFill>
                  <a:srgbClr val="33857D"/>
                </a:solidFill>
                <a:latin typeface="Aldo" panose="02000500000000020004" pitchFamily="2" charset="0"/>
              </a:rPr>
              <a:t>D</a:t>
            </a:r>
            <a:r>
              <a:rPr lang="de-DE" sz="2000" smtClean="0">
                <a:solidFill>
                  <a:srgbClr val="33857D"/>
                </a:solidFill>
                <a:latin typeface="Aldo" panose="02000500000000020004" pitchFamily="2" charset="0"/>
              </a:rPr>
              <a:t>as </a:t>
            </a:r>
            <a:r>
              <a:rPr lang="de-DE" sz="2000" dirty="0">
                <a:solidFill>
                  <a:srgbClr val="33857D"/>
                </a:solidFill>
                <a:latin typeface="Aldo" panose="02000500000000020004" pitchFamily="2" charset="0"/>
              </a:rPr>
              <a:t>„New Normal“ für Veranstaltungen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468000" y="1224000"/>
            <a:ext cx="8369334" cy="319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de-DE" alt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D</a:t>
            </a:r>
            <a:r>
              <a:rPr lang="de-DE" alt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ie </a:t>
            </a:r>
            <a:r>
              <a:rPr lang="de-DE" alt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Arbeitswelt </a:t>
            </a:r>
            <a:r>
              <a:rPr lang="de-DE" alt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hat sich durch </a:t>
            </a:r>
            <a:r>
              <a:rPr lang="de-DE" alt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die Corona-Pandemie verändert und </a:t>
            </a:r>
            <a:r>
              <a:rPr lang="de-DE" alt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in vielen Bereichen einen radikalen </a:t>
            </a:r>
            <a:r>
              <a:rPr lang="de-DE" alt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Kurswechsel </a:t>
            </a:r>
            <a:r>
              <a:rPr lang="de-DE" altLang="de-DE" sz="1200" spc="-2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erfordert –  so auch im Veranstaltungswesen</a:t>
            </a:r>
            <a:r>
              <a:rPr lang="de-DE" alt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. Wir bieten eine attraktive und zukunftsfähige Lösung für Ihre Veranstaltung an:</a:t>
            </a:r>
          </a:p>
          <a:p>
            <a:pPr>
              <a:lnSpc>
                <a:spcPct val="120000"/>
              </a:lnSpc>
              <a:spcBef>
                <a:spcPct val="0"/>
              </a:spcBef>
              <a:defRPr/>
            </a:pPr>
            <a:endParaRPr lang="de-DE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ct val="0"/>
              </a:spcBef>
              <a:tabLst>
                <a:tab pos="271463" algn="l"/>
              </a:tabLst>
              <a:defRPr/>
            </a:pPr>
            <a:r>
              <a:rPr lang="de-DE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Qualitativ hochwertige, spannende, interaktive, umfassend informierende, Menschen nachhaltig einbeziehende 	</a:t>
            </a:r>
            <a:r>
              <a:rPr lang="de-DE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Veranstaltungen, aus </a:t>
            </a:r>
            <a:r>
              <a:rPr lang="de-DE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denen alle </a:t>
            </a:r>
            <a:r>
              <a:rPr lang="de-DE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Teilnehmer zufrieden herausgehen.</a:t>
            </a:r>
            <a:r>
              <a:rPr lang="de-DE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Mit </a:t>
            </a:r>
            <a:r>
              <a:rPr lang="de-DE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unserem </a:t>
            </a:r>
            <a:r>
              <a:rPr lang="de-DE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Hybrid</a:t>
            </a:r>
            <a:r>
              <a:rPr lang="de-DE" sz="1200" b="1" dirty="0" smtClean="0">
                <a:solidFill>
                  <a:srgbClr val="33857D"/>
                </a:solidFill>
              </a:rPr>
              <a:t>4</a:t>
            </a:r>
            <a:r>
              <a:rPr lang="de-DE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U-Veranstaltungskonzept </a:t>
            </a:r>
          </a:p>
          <a:p>
            <a:pPr>
              <a:lnSpc>
                <a:spcPct val="120000"/>
              </a:lnSpc>
              <a:spcBef>
                <a:spcPct val="0"/>
              </a:spcBef>
              <a:tabLst>
                <a:tab pos="271463" algn="l"/>
              </a:tabLst>
              <a:defRPr/>
            </a:pPr>
            <a:r>
              <a:rPr lang="de-DE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de-DE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– live in Kombination mit digital – ist das </a:t>
            </a:r>
            <a:r>
              <a:rPr lang="de-DE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möglich.</a:t>
            </a:r>
          </a:p>
          <a:p>
            <a:pPr>
              <a:lnSpc>
                <a:spcPct val="120000"/>
              </a:lnSpc>
              <a:spcBef>
                <a:spcPct val="0"/>
              </a:spcBef>
              <a:defRPr/>
            </a:pPr>
            <a:endParaRPr lang="de-DE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de-DE" alt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Wir </a:t>
            </a:r>
            <a:r>
              <a:rPr lang="de-DE" alt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machen </a:t>
            </a:r>
            <a:r>
              <a:rPr lang="de-DE" alt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Symposien</a:t>
            </a:r>
            <a:r>
              <a:rPr lang="de-DE" alt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, Experten-Runden, W</a:t>
            </a:r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orkshops und sonstige </a:t>
            </a:r>
            <a:r>
              <a:rPr 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Dialogveranstaltungen zu einem Erlebnis dicht an Face-</a:t>
            </a:r>
            <a:r>
              <a:rPr lang="de-DE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</a:t>
            </a:r>
            <a:r>
              <a:rPr 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-Face. Dabei </a:t>
            </a:r>
            <a:r>
              <a:rPr lang="de-DE" alt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sprechen wir über </a:t>
            </a:r>
            <a:r>
              <a:rPr lang="de-DE" alt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eine andere Qualität und </a:t>
            </a:r>
            <a:r>
              <a:rPr lang="de-DE" alt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komplexere Ansprüche als Sie es von traditionellen Videokonferenz-Diensten kennen</a:t>
            </a:r>
            <a:r>
              <a:rPr lang="de-DE" alt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. Vergessen Sie das Risiko schlechter Internetverbindungen, </a:t>
            </a:r>
            <a:r>
              <a:rPr lang="de-DE" alt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zeitversetzter </a:t>
            </a:r>
            <a:r>
              <a:rPr lang="de-DE" alt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Bilder, </a:t>
            </a:r>
            <a:r>
              <a:rPr lang="de-DE" altLang="de-DE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Freezing</a:t>
            </a:r>
            <a:r>
              <a:rPr lang="de-DE" alt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, Tonstörungen, starrer vor dem Bildschirm sitzender Referenten, stockender Diskussionen und </a:t>
            </a:r>
            <a:r>
              <a:rPr lang="de-DE" alt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von Teilnehmern, </a:t>
            </a:r>
            <a:r>
              <a:rPr lang="de-DE" alt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die nach dem dritten Anmeldungsversuch aufgeben. </a:t>
            </a:r>
            <a:r>
              <a:rPr lang="de-DE" alt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Wir </a:t>
            </a:r>
            <a:r>
              <a:rPr lang="de-DE" alt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sorgen dafür, dass sich Ihre digitale Veranstaltung nach Normalität </a:t>
            </a:r>
            <a:r>
              <a:rPr lang="de-DE" alt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anfühlt und Ihre Botschaften ankommen.</a:t>
            </a:r>
            <a:endParaRPr lang="de-DE" altLang="de-DE" sz="1200" dirty="0">
              <a:solidFill>
                <a:schemeClr val="tx1">
                  <a:lumMod val="75000"/>
                  <a:lumOff val="25000"/>
                </a:schemeClr>
              </a:solidFill>
              <a:cs typeface="Calibri" pitchFamily="34" charset="0"/>
            </a:endParaRPr>
          </a:p>
          <a:p>
            <a:pPr>
              <a:lnSpc>
                <a:spcPct val="120000"/>
              </a:lnSpc>
              <a:spcBef>
                <a:spcPct val="0"/>
              </a:spcBef>
              <a:defRPr/>
            </a:pPr>
            <a:endParaRPr lang="de-DE" altLang="de-DE" sz="1200" dirty="0">
              <a:solidFill>
                <a:schemeClr val="tx1">
                  <a:lumMod val="75000"/>
                  <a:lumOff val="25000"/>
                </a:schemeClr>
              </a:solidFill>
              <a:cs typeface="Calibri" pitchFamily="34" charset="0"/>
            </a:endParaRP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de-DE" altLang="de-DE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Eine Veranstaltung mit hohem </a:t>
            </a:r>
            <a:r>
              <a:rPr lang="de-DE" altLang="de-DE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Nutzwert. </a:t>
            </a:r>
            <a:r>
              <a:rPr lang="de-DE" altLang="de-DE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Schauen Sie sich unser </a:t>
            </a:r>
            <a:r>
              <a:rPr lang="de-DE" altLang="de-DE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Hybrid</a:t>
            </a:r>
            <a:r>
              <a:rPr lang="de-DE" altLang="de-DE" sz="1200" b="1" dirty="0" smtClean="0">
                <a:solidFill>
                  <a:srgbClr val="33857D"/>
                </a:solidFill>
                <a:cs typeface="Calibri" pitchFamily="34" charset="0"/>
              </a:rPr>
              <a:t>4</a:t>
            </a:r>
            <a:r>
              <a:rPr lang="de-DE" altLang="de-DE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U-Eventkonzept </a:t>
            </a:r>
            <a:r>
              <a:rPr lang="de-DE" altLang="de-DE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an.      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2</a:t>
            </a:r>
            <a:endParaRPr lang="de-DE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64" y="1976341"/>
            <a:ext cx="150889" cy="15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296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468000" y="576000"/>
            <a:ext cx="6319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rgbClr val="33857D"/>
                </a:solidFill>
                <a:latin typeface="Aldo" panose="02000500000000020004" pitchFamily="2" charset="0"/>
              </a:rPr>
              <a:t>Hybrid4U-Eventkonzept: live    interaktiv    digital</a:t>
            </a:r>
            <a:endParaRPr lang="de-DE" sz="2000" dirty="0">
              <a:solidFill>
                <a:srgbClr val="33857D"/>
              </a:solidFill>
              <a:latin typeface="Aldo" panose="02000500000000020004" pitchFamily="2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3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7768" y="554924"/>
            <a:ext cx="947363" cy="1090262"/>
          </a:xfrm>
          <a:prstGeom prst="rect">
            <a:avLst/>
          </a:prstGeom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0644" y="1156502"/>
            <a:ext cx="2508524" cy="1497337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5400000" algn="t" rotWithShape="0">
              <a:srgbClr val="269592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476" y="2757407"/>
            <a:ext cx="1752203" cy="116813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5400000" algn="t" rotWithShape="0">
              <a:srgbClr val="269592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468000" y="1224000"/>
            <a:ext cx="5887518" cy="337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de-DE" altLang="de-DE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Live-Streaming – etwas ganz anderes als eine Videokonferenz</a:t>
            </a:r>
            <a:endParaRPr lang="de-DE" altLang="de-DE" sz="1200" b="1" dirty="0">
              <a:solidFill>
                <a:schemeClr val="tx1">
                  <a:lumMod val="75000"/>
                  <a:lumOff val="25000"/>
                </a:schemeClr>
              </a:solidFill>
              <a:cs typeface="Calibri" pitchFamily="34" charset="0"/>
            </a:endParaRPr>
          </a:p>
          <a:p>
            <a:pPr>
              <a:lnSpc>
                <a:spcPct val="120000"/>
              </a:lnSpc>
              <a:spcBef>
                <a:spcPct val="0"/>
              </a:spcBef>
              <a:defRPr/>
            </a:pPr>
            <a:endParaRPr lang="de-DE" altLang="de-DE" sz="1000" dirty="0">
              <a:solidFill>
                <a:schemeClr val="tx1">
                  <a:lumMod val="75000"/>
                  <a:lumOff val="25000"/>
                </a:schemeClr>
              </a:solidFill>
              <a:cs typeface="Calibri" pitchFamily="34" charset="0"/>
            </a:endParaRPr>
          </a:p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de-DE" alt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Hybrid</a:t>
            </a:r>
            <a:r>
              <a:rPr lang="de-DE" altLang="de-DE" sz="1200" dirty="0" smtClean="0">
                <a:solidFill>
                  <a:srgbClr val="33857D"/>
                </a:solidFill>
                <a:cs typeface="Calibri" pitchFamily="34" charset="0"/>
              </a:rPr>
              <a:t>4</a:t>
            </a:r>
            <a:r>
              <a:rPr lang="de-DE" alt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U kombiniert das klassische </a:t>
            </a:r>
            <a:r>
              <a:rPr lang="de-DE" alt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Veranstaltungskompetenz </a:t>
            </a:r>
            <a:r>
              <a:rPr lang="de-DE" alt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mit </a:t>
            </a:r>
            <a:r>
              <a:rPr lang="de-DE" alt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einem modernen Veranstaltungsformat. Referenten, Meinungsbildner oder Teammitglieder sind live in einem Studio – das kann in Ihrem </a:t>
            </a:r>
            <a:r>
              <a:rPr lang="de-DE" alt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Unternehmen, </a:t>
            </a:r>
            <a:r>
              <a:rPr lang="de-DE" alt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einem </a:t>
            </a:r>
            <a:r>
              <a:rPr lang="de-DE" alt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Hotel oder </a:t>
            </a:r>
            <a:r>
              <a:rPr lang="de-DE" alt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einem </a:t>
            </a:r>
            <a:r>
              <a:rPr lang="de-DE" alt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Fernsehstudio sein –, </a:t>
            </a:r>
            <a:r>
              <a:rPr lang="de-DE" alt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interagieren </a:t>
            </a:r>
            <a:r>
              <a:rPr lang="de-DE" alt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miteinander, mit </a:t>
            </a:r>
            <a:r>
              <a:rPr lang="de-DE" alt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dem Auditorium oder einem zugeschalteten Redner*in. </a:t>
            </a:r>
            <a:endParaRPr lang="de-DE" altLang="de-DE" sz="1200" dirty="0" smtClean="0">
              <a:solidFill>
                <a:schemeClr val="tx1">
                  <a:lumMod val="75000"/>
                  <a:lumOff val="25000"/>
                </a:schemeClr>
              </a:solidFill>
              <a:cs typeface="Calibri" pitchFamily="34" charset="0"/>
            </a:endParaRPr>
          </a:p>
          <a:p>
            <a:pPr>
              <a:lnSpc>
                <a:spcPct val="120000"/>
              </a:lnSpc>
              <a:spcBef>
                <a:spcPct val="0"/>
              </a:spcBef>
              <a:defRPr/>
            </a:pPr>
            <a:endParaRPr lang="de-DE" altLang="de-DE" sz="1200" dirty="0" smtClean="0">
              <a:solidFill>
                <a:schemeClr val="tx1">
                  <a:lumMod val="75000"/>
                  <a:lumOff val="25000"/>
                </a:schemeClr>
              </a:solidFill>
              <a:cs typeface="Calibri" pitchFamily="34" charset="0"/>
            </a:endParaRPr>
          </a:p>
          <a:p>
            <a:pPr marL="171450" indent="-171450">
              <a:lnSpc>
                <a:spcPct val="120000"/>
              </a:lnSpc>
              <a:spcBef>
                <a:spcPct val="0"/>
              </a:spcBef>
              <a:buClr>
                <a:srgbClr val="008C82"/>
              </a:buClr>
              <a:buFont typeface="Wingdings" panose="05000000000000000000" pitchFamily="2" charset="2"/>
              <a:buChar char="ü"/>
              <a:defRPr/>
            </a:pPr>
            <a:r>
              <a:rPr lang="de-DE" alt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I</a:t>
            </a:r>
            <a:r>
              <a:rPr lang="de-DE" alt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ndividuelles </a:t>
            </a:r>
            <a:r>
              <a:rPr lang="de-DE" altLang="de-DE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Introvideo</a:t>
            </a:r>
            <a:r>
              <a:rPr lang="de-DE" alt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 </a:t>
            </a:r>
          </a:p>
          <a:p>
            <a:pPr marL="171450" indent="-171450">
              <a:lnSpc>
                <a:spcPct val="120000"/>
              </a:lnSpc>
              <a:spcBef>
                <a:spcPct val="0"/>
              </a:spcBef>
              <a:buClr>
                <a:srgbClr val="008C82"/>
              </a:buClr>
              <a:buFont typeface="Wingdings" panose="05000000000000000000" pitchFamily="2" charset="2"/>
              <a:buChar char="ü"/>
              <a:defRPr/>
            </a:pPr>
            <a:r>
              <a:rPr lang="de-DE" alt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Q&amp;A-Sessions durch Chatmöglichkeit. </a:t>
            </a:r>
          </a:p>
          <a:p>
            <a:pPr marL="171450" indent="-171450">
              <a:lnSpc>
                <a:spcPct val="120000"/>
              </a:lnSpc>
              <a:spcBef>
                <a:spcPct val="0"/>
              </a:spcBef>
              <a:buClr>
                <a:srgbClr val="008C82"/>
              </a:buClr>
              <a:buFont typeface="Wingdings" panose="05000000000000000000" pitchFamily="2" charset="2"/>
              <a:buChar char="ü"/>
              <a:defRPr/>
            </a:pPr>
            <a:r>
              <a:rPr lang="de-DE" alt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professionelle </a:t>
            </a:r>
            <a:r>
              <a:rPr lang="de-DE" alt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Moderation und eine erfahrene </a:t>
            </a:r>
            <a:r>
              <a:rPr lang="de-DE" alt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Ablaufregie sorgen für abwechslungsreiche </a:t>
            </a:r>
            <a:r>
              <a:rPr lang="de-DE" alt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Kameraeinstellungen und </a:t>
            </a:r>
            <a:r>
              <a:rPr lang="de-DE" altLang="de-DE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Splitscreendarstellungen</a:t>
            </a:r>
            <a:r>
              <a:rPr lang="de-DE" alt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 </a:t>
            </a:r>
            <a:endParaRPr lang="de-DE" altLang="de-DE" sz="1200" dirty="0" smtClean="0">
              <a:solidFill>
                <a:schemeClr val="tx1">
                  <a:lumMod val="75000"/>
                  <a:lumOff val="25000"/>
                </a:schemeClr>
              </a:solidFill>
              <a:cs typeface="Calibri" pitchFamily="34" charset="0"/>
            </a:endParaRPr>
          </a:p>
          <a:p>
            <a:pPr marL="171450" indent="-171450">
              <a:lnSpc>
                <a:spcPct val="120000"/>
              </a:lnSpc>
              <a:spcBef>
                <a:spcPct val="0"/>
              </a:spcBef>
              <a:buClr>
                <a:srgbClr val="008C82"/>
              </a:buClr>
              <a:buFont typeface="Wingdings" panose="05000000000000000000" pitchFamily="2" charset="2"/>
              <a:buChar char="ü"/>
              <a:defRPr/>
            </a:pPr>
            <a:r>
              <a:rPr lang="de-DE" alt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Zugang </a:t>
            </a:r>
            <a:r>
              <a:rPr lang="de-DE" alt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aus aller Welt über eine sichere </a:t>
            </a:r>
            <a:r>
              <a:rPr lang="de-DE" alt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Leitung in das geschlossenes </a:t>
            </a:r>
            <a:r>
              <a:rPr lang="de-DE" alt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System </a:t>
            </a:r>
            <a:endParaRPr lang="de-DE" altLang="de-DE" sz="1200" dirty="0" smtClean="0">
              <a:solidFill>
                <a:schemeClr val="tx1">
                  <a:lumMod val="75000"/>
                  <a:lumOff val="25000"/>
                </a:schemeClr>
              </a:solidFill>
              <a:cs typeface="Calibri" pitchFamily="34" charset="0"/>
            </a:endParaRPr>
          </a:p>
          <a:p>
            <a:pPr marL="171450" indent="-171450">
              <a:lnSpc>
                <a:spcPct val="120000"/>
              </a:lnSpc>
              <a:spcBef>
                <a:spcPct val="0"/>
              </a:spcBef>
              <a:buClr>
                <a:srgbClr val="008C82"/>
              </a:buClr>
              <a:buFont typeface="Wingdings" panose="05000000000000000000" pitchFamily="2" charset="2"/>
              <a:buChar char="ü"/>
              <a:defRPr/>
            </a:pPr>
            <a:r>
              <a:rPr lang="de-DE" alt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perfekte </a:t>
            </a:r>
            <a:r>
              <a:rPr lang="de-DE" alt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Broadcasttechnik wie bei TV oder </a:t>
            </a:r>
            <a:r>
              <a:rPr lang="de-DE" altLang="de-DE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Streamingdiensten</a:t>
            </a:r>
            <a:r>
              <a:rPr lang="de-DE" alt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 </a:t>
            </a:r>
          </a:p>
          <a:p>
            <a:pPr marL="171450" indent="-171450">
              <a:lnSpc>
                <a:spcPct val="120000"/>
              </a:lnSpc>
              <a:spcBef>
                <a:spcPct val="0"/>
              </a:spcBef>
              <a:buClr>
                <a:srgbClr val="008C82"/>
              </a:buClr>
              <a:buFont typeface="Wingdings" panose="05000000000000000000" pitchFamily="2" charset="2"/>
              <a:buChar char="ü"/>
              <a:defRPr/>
            </a:pPr>
            <a:r>
              <a:rPr 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externe </a:t>
            </a:r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Gäste </a:t>
            </a:r>
            <a:r>
              <a:rPr 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können </a:t>
            </a:r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im Studio dabei </a:t>
            </a:r>
            <a:r>
              <a:rPr 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sein</a:t>
            </a:r>
            <a:endParaRPr lang="de-DE" altLang="de-DE" sz="1200" dirty="0" smtClean="0">
              <a:solidFill>
                <a:schemeClr val="tx1">
                  <a:lumMod val="75000"/>
                  <a:lumOff val="25000"/>
                </a:schemeClr>
              </a:solidFill>
              <a:cs typeface="Calibri" pitchFamily="34" charset="0"/>
            </a:endParaRPr>
          </a:p>
          <a:p>
            <a:pPr marL="171450" indent="-171450">
              <a:lnSpc>
                <a:spcPct val="120000"/>
              </a:lnSpc>
              <a:spcBef>
                <a:spcPct val="0"/>
              </a:spcBef>
              <a:buClr>
                <a:srgbClr val="008C82"/>
              </a:buClr>
              <a:buFont typeface="Wingdings" panose="05000000000000000000" pitchFamily="2" charset="2"/>
              <a:buChar char="ü"/>
              <a:defRPr/>
            </a:pPr>
            <a:r>
              <a:rPr lang="de-DE" alt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DSGVO geprüft</a:t>
            </a:r>
          </a:p>
        </p:txBody>
      </p:sp>
      <p:sp>
        <p:nvSpPr>
          <p:cNvPr id="4" name="Flussdiagramm: Verbindungsstelle 3"/>
          <p:cNvSpPr/>
          <p:nvPr/>
        </p:nvSpPr>
        <p:spPr>
          <a:xfrm>
            <a:off x="3209884" y="776055"/>
            <a:ext cx="36000" cy="36000"/>
          </a:xfrm>
          <a:prstGeom prst="flowChartConnector">
            <a:avLst/>
          </a:prstGeom>
          <a:solidFill>
            <a:srgbClr val="299F9F"/>
          </a:solidFill>
          <a:ln>
            <a:solidFill>
              <a:srgbClr val="269592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Flussdiagramm: Verbindungsstelle 11"/>
          <p:cNvSpPr/>
          <p:nvPr/>
        </p:nvSpPr>
        <p:spPr>
          <a:xfrm>
            <a:off x="4305703" y="776055"/>
            <a:ext cx="36000" cy="36000"/>
          </a:xfrm>
          <a:prstGeom prst="flowChartConnector">
            <a:avLst/>
          </a:prstGeom>
          <a:solidFill>
            <a:srgbClr val="299F9F"/>
          </a:solidFill>
          <a:ln>
            <a:solidFill>
              <a:srgbClr val="269592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028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468000" y="576000"/>
            <a:ext cx="6319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33857D"/>
                </a:solidFill>
                <a:latin typeface="Aldo" panose="02000500000000020004" pitchFamily="2" charset="0"/>
              </a:rPr>
              <a:t>Rundum-Sorglos-Service</a:t>
            </a:r>
            <a:r>
              <a:rPr lang="de-DE" sz="2000" dirty="0">
                <a:solidFill>
                  <a:srgbClr val="33857D"/>
                </a:solidFill>
              </a:rPr>
              <a:t>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468001" y="1224000"/>
            <a:ext cx="6427070" cy="3214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de-DE" alt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Wir übernehmen die komplette Organisation, Durchführung und Nachbereitung Ihrer </a:t>
            </a:r>
            <a:r>
              <a:rPr lang="de-DE" alt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Veranstaltung. </a:t>
            </a:r>
          </a:p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de-DE" alt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 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 </a:t>
            </a:r>
            <a:r>
              <a:rPr 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       </a:t>
            </a:r>
            <a:r>
              <a:rPr 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Projektmanagement</a:t>
            </a:r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Veranstaltungskonzeption und Drehbucherstellung</a:t>
            </a:r>
          </a:p>
          <a:p>
            <a:pPr marL="271463" lvl="1">
              <a:lnSpc>
                <a:spcPct val="120000"/>
              </a:lnSpc>
              <a:spcAft>
                <a:spcPts val="200"/>
              </a:spcAft>
              <a:tabLst>
                <a:tab pos="2779713" algn="l"/>
              </a:tabLst>
            </a:pPr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Referentenansprache und -betreuung</a:t>
            </a:r>
          </a:p>
          <a:p>
            <a:pPr marL="271463" lvl="1">
              <a:lnSpc>
                <a:spcPct val="120000"/>
              </a:lnSpc>
              <a:spcAft>
                <a:spcPts val="200"/>
              </a:spcAft>
              <a:tabLst>
                <a:tab pos="2779713" algn="l"/>
              </a:tabLst>
            </a:pPr>
            <a:r>
              <a:rPr lang="de-DE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Locationrecherche</a:t>
            </a:r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und -buchung, Dekoration, Catering etc.</a:t>
            </a:r>
          </a:p>
          <a:p>
            <a:pPr marL="271463" lvl="1">
              <a:lnSpc>
                <a:spcPct val="120000"/>
              </a:lnSpc>
              <a:spcAft>
                <a:spcPts val="200"/>
              </a:spcAft>
              <a:tabLst>
                <a:tab pos="2779713" algn="l"/>
              </a:tabLst>
            </a:pPr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Einladungsmanagement (haptische und Online-Einladung, Zugangscode nach Anmeldung, Erinnerungsmail)</a:t>
            </a:r>
          </a:p>
          <a:p>
            <a:pPr marL="271463" lvl="1">
              <a:lnSpc>
                <a:spcPct val="120000"/>
              </a:lnSpc>
              <a:spcAft>
                <a:spcPts val="200"/>
              </a:spcAft>
              <a:tabLst>
                <a:tab pos="2779713" algn="l"/>
              </a:tabLst>
            </a:pPr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Briefing und Abstimmung mit Referenten und Moderation</a:t>
            </a:r>
          </a:p>
          <a:p>
            <a:pPr marL="271463" lvl="1">
              <a:lnSpc>
                <a:spcPct val="120000"/>
              </a:lnSpc>
              <a:spcAft>
                <a:spcPts val="200"/>
              </a:spcAft>
              <a:tabLst>
                <a:tab pos="2779713" algn="l"/>
              </a:tabLst>
            </a:pPr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TN-Management und Produktion (Produktionsleitung, Regie, Kamera, Testlauf vor Veranstaltungsbeginn)</a:t>
            </a:r>
          </a:p>
          <a:p>
            <a:pPr marL="271463" lvl="1">
              <a:lnSpc>
                <a:spcPct val="120000"/>
              </a:lnSpc>
              <a:spcAft>
                <a:spcPts val="200"/>
              </a:spcAft>
              <a:tabLst>
                <a:tab pos="2779713" algn="l"/>
              </a:tabLst>
            </a:pPr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Postproduktion (Schnitt, Grafik, Vertonung, Distribution)</a:t>
            </a:r>
          </a:p>
          <a:p>
            <a:pPr marL="271463" lvl="1">
              <a:lnSpc>
                <a:spcPct val="120000"/>
              </a:lnSpc>
              <a:spcAft>
                <a:spcPts val="200"/>
              </a:spcAft>
              <a:tabLst>
                <a:tab pos="2779713" algn="l"/>
              </a:tabLst>
            </a:pPr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Medienbetreuung und nachträgliche Pressearbeit inkl. </a:t>
            </a:r>
            <a:r>
              <a:rPr lang="de-DE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Social</a:t>
            </a:r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Media</a:t>
            </a:r>
          </a:p>
          <a:p>
            <a:pPr marL="271463" lvl="1">
              <a:lnSpc>
                <a:spcPct val="120000"/>
              </a:lnSpc>
              <a:spcAft>
                <a:spcPts val="200"/>
              </a:spcAft>
              <a:tabLst>
                <a:tab pos="2779713" algn="l"/>
              </a:tabLst>
            </a:pPr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Rechnungsabwicklung  &amp; Controlling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4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64" y="2040606"/>
            <a:ext cx="150889" cy="15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33" y="2298285"/>
            <a:ext cx="150889" cy="15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286" y="2550815"/>
            <a:ext cx="150889" cy="15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08" y="2993230"/>
            <a:ext cx="150889" cy="15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73" y="3689040"/>
            <a:ext cx="150889" cy="15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91" y="4200258"/>
            <a:ext cx="150889" cy="15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72" y="3931274"/>
            <a:ext cx="150889" cy="15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08" y="3268713"/>
            <a:ext cx="150889" cy="15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Gerade Verbindung mit Pfeil 8"/>
          <p:cNvCxnSpPr>
            <a:stCxn id="2" idx="2"/>
            <a:endCxn id="2" idx="2"/>
          </p:cNvCxnSpPr>
          <p:nvPr/>
        </p:nvCxnSpPr>
        <p:spPr>
          <a:xfrm>
            <a:off x="7790710" y="2360569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" name="Gruppieren 20"/>
          <p:cNvGrpSpPr/>
          <p:nvPr/>
        </p:nvGrpSpPr>
        <p:grpSpPr>
          <a:xfrm>
            <a:off x="6965002" y="1276539"/>
            <a:ext cx="2082881" cy="3243022"/>
            <a:chOff x="6965002" y="1276539"/>
            <a:chExt cx="2082881" cy="3243022"/>
          </a:xfrm>
        </p:grpSpPr>
        <p:pic>
          <p:nvPicPr>
            <p:cNvPr id="2" name="Grafik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65002" y="1276539"/>
              <a:ext cx="1651416" cy="1084030"/>
            </a:xfrm>
            <a:prstGeom prst="rect">
              <a:avLst/>
            </a:prstGeom>
          </p:spPr>
        </p:pic>
        <p:pic>
          <p:nvPicPr>
            <p:cNvPr id="4" name="Grafik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30268" y="3492462"/>
              <a:ext cx="1530274" cy="1027099"/>
            </a:xfrm>
            <a:prstGeom prst="rect">
              <a:avLst/>
            </a:prstGeom>
          </p:spPr>
        </p:pic>
        <p:sp>
          <p:nvSpPr>
            <p:cNvPr id="19" name="Pfeil nach rechts 18"/>
            <p:cNvSpPr/>
            <p:nvPr/>
          </p:nvSpPr>
          <p:spPr>
            <a:xfrm rot="5400000">
              <a:off x="7737174" y="2268876"/>
              <a:ext cx="182014" cy="156011"/>
            </a:xfrm>
            <a:prstGeom prst="rightArrow">
              <a:avLst/>
            </a:prstGeom>
            <a:gradFill>
              <a:gsLst>
                <a:gs pos="5000">
                  <a:srgbClr val="368A8E"/>
                </a:gs>
                <a:gs pos="98000">
                  <a:schemeClr val="accent5">
                    <a:lumMod val="40000"/>
                    <a:lumOff val="60000"/>
                  </a:schemeClr>
                </a:gs>
              </a:gsLst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" name="Pfeil nach rechts 24"/>
            <p:cNvSpPr/>
            <p:nvPr/>
          </p:nvSpPr>
          <p:spPr>
            <a:xfrm rot="5400000">
              <a:off x="7746560" y="3313998"/>
              <a:ext cx="182014" cy="156011"/>
            </a:xfrm>
            <a:prstGeom prst="rightArrow">
              <a:avLst/>
            </a:prstGeom>
            <a:gradFill>
              <a:gsLst>
                <a:gs pos="5000">
                  <a:srgbClr val="368A8E"/>
                </a:gs>
                <a:gs pos="98000">
                  <a:schemeClr val="accent5">
                    <a:lumMod val="40000"/>
                    <a:lumOff val="60000"/>
                  </a:schemeClr>
                </a:gs>
              </a:gsLst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20" name="Grafik 1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66003" y="1907820"/>
              <a:ext cx="681880" cy="641030"/>
            </a:xfrm>
            <a:prstGeom prst="rect">
              <a:avLst/>
            </a:prstGeom>
          </p:spPr>
        </p:pic>
        <p:pic>
          <p:nvPicPr>
            <p:cNvPr id="6" name="Grafik 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282176" y="2490627"/>
              <a:ext cx="1113138" cy="742092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ctr" rotWithShape="0">
                <a:srgbClr val="368A8E">
                  <a:alpha val="40000"/>
                </a:srgbClr>
              </a:outerShdw>
            </a:effectLst>
          </p:spPr>
        </p:pic>
      </p:grp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59" y="1752075"/>
            <a:ext cx="150889" cy="15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4189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468000" y="576000"/>
            <a:ext cx="6319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rgbClr val="33857D"/>
                </a:solidFill>
                <a:latin typeface="Aldo" panose="02000500000000020004" pitchFamily="2" charset="0"/>
              </a:rPr>
              <a:t>Hybrid-Event: hoher </a:t>
            </a:r>
            <a:r>
              <a:rPr lang="de-DE" sz="2000" dirty="0">
                <a:solidFill>
                  <a:srgbClr val="33857D"/>
                </a:solidFill>
                <a:latin typeface="Aldo" panose="02000500000000020004" pitchFamily="2" charset="0"/>
              </a:rPr>
              <a:t>Nutzen, hohe Reputation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454589" y="4865813"/>
            <a:ext cx="2390651" cy="248949"/>
          </a:xfrm>
        </p:spPr>
        <p:txBody>
          <a:bodyPr/>
          <a:lstStyle/>
          <a:p>
            <a:r>
              <a:rPr lang="de-DE" dirty="0"/>
              <a:t>5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467999" y="1224000"/>
            <a:ext cx="7415013" cy="2735108"/>
          </a:xfrm>
          <a:prstGeom prst="rect">
            <a:avLst/>
          </a:prstGeom>
          <a:noFill/>
          <a:ln>
            <a:solidFill>
              <a:srgbClr val="368A8E"/>
            </a:solidFill>
          </a:ln>
        </p:spPr>
        <p:txBody>
          <a:bodyPr wrap="square" rtlCol="0">
            <a:spAutoFit/>
          </a:bodyPr>
          <a:lstStyle/>
          <a:p>
            <a:pPr marL="265113">
              <a:lnSpc>
                <a:spcPct val="120000"/>
              </a:lnSpc>
              <a:spcAft>
                <a:spcPts val="200"/>
              </a:spcAft>
            </a:pPr>
            <a:r>
              <a:rPr lang="de-DE" sz="1200" spc="-35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Digital und doch ganz dicht am Live-Event</a:t>
            </a:r>
          </a:p>
          <a:p>
            <a:pPr marL="265113">
              <a:lnSpc>
                <a:spcPct val="120000"/>
              </a:lnSpc>
              <a:spcAft>
                <a:spcPts val="200"/>
              </a:spcAft>
            </a:pPr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Ein seriöser Austragungsort, an dem man sich versammelt, um an der gemeinsamen Sache zu partizipieren</a:t>
            </a:r>
          </a:p>
          <a:p>
            <a:pPr marL="265113">
              <a:lnSpc>
                <a:spcPct val="120000"/>
              </a:lnSpc>
              <a:spcAft>
                <a:spcPts val="200"/>
              </a:spcAft>
            </a:pPr>
            <a:r>
              <a:rPr lang="de-DE" sz="1200" spc="-35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Breites Spektrum an inhaltlichen Möglichkeiten (Marketingschulungen, Trainings, Expertenvorträge, Round-</a:t>
            </a:r>
            <a:r>
              <a:rPr lang="de-DE" sz="1200" spc="-35" dirty="0" err="1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tables</a:t>
            </a:r>
            <a:r>
              <a:rPr lang="de-DE" sz="1200" spc="-35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, gesundheitspolitische Debatten etc.)</a:t>
            </a:r>
          </a:p>
          <a:p>
            <a:pPr marL="265113">
              <a:lnSpc>
                <a:spcPct val="120000"/>
              </a:lnSpc>
              <a:spcAft>
                <a:spcPts val="200"/>
              </a:spcAft>
            </a:pPr>
            <a:r>
              <a:rPr lang="de-DE" sz="1200" spc="-35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Unbegrenzte Teilnehmerzahl = hohe Reichweite</a:t>
            </a:r>
          </a:p>
          <a:p>
            <a:pPr marL="265113">
              <a:lnSpc>
                <a:spcPct val="120000"/>
              </a:lnSpc>
              <a:spcAft>
                <a:spcPts val="200"/>
              </a:spcAft>
            </a:pPr>
            <a:r>
              <a:rPr lang="de-DE" sz="1200" spc="-35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Professionelle </a:t>
            </a:r>
            <a:r>
              <a:rPr lang="de-DE" sz="1200" spc="-35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Moderation</a:t>
            </a:r>
            <a:r>
              <a:rPr lang="de-DE" sz="1200" spc="-35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, harmonische </a:t>
            </a:r>
            <a:r>
              <a:rPr lang="de-DE" sz="1200" spc="-35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Regie, spannende Kameraführung</a:t>
            </a:r>
          </a:p>
          <a:p>
            <a:pPr marL="265113">
              <a:lnSpc>
                <a:spcPct val="120000"/>
              </a:lnSpc>
              <a:spcAft>
                <a:spcPts val="200"/>
              </a:spcAft>
            </a:pPr>
            <a:r>
              <a:rPr lang="de-DE" sz="1200" spc="-35" dirty="0" err="1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Meet-and-Greet</a:t>
            </a:r>
            <a:r>
              <a:rPr lang="de-DE" sz="1200" spc="-35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 im Studio (abhängig von den aktuellen Vorgaben im Rahmen der Pandemie)</a:t>
            </a:r>
          </a:p>
          <a:p>
            <a:pPr marL="265113">
              <a:lnSpc>
                <a:spcPct val="120000"/>
              </a:lnSpc>
              <a:spcAft>
                <a:spcPts val="200"/>
              </a:spcAft>
            </a:pPr>
            <a:r>
              <a:rPr lang="de-DE" sz="1200" spc="-35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Mitschnitt zur weiteren Verwendung </a:t>
            </a:r>
            <a:r>
              <a:rPr lang="de-DE" sz="1200" spc="-35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(Referentenfreigabe vorausgesetzt)</a:t>
            </a:r>
            <a:endParaRPr lang="de-DE" sz="1200" spc="-35" dirty="0">
              <a:solidFill>
                <a:schemeClr val="tx1">
                  <a:lumMod val="75000"/>
                  <a:lumOff val="25000"/>
                </a:schemeClr>
              </a:solidFill>
              <a:cs typeface="Calibri"/>
            </a:endParaRPr>
          </a:p>
          <a:p>
            <a:pPr marL="265113">
              <a:lnSpc>
                <a:spcPct val="120000"/>
              </a:lnSpc>
              <a:spcAft>
                <a:spcPts val="200"/>
              </a:spcAft>
            </a:pPr>
            <a:r>
              <a:rPr lang="de-DE" sz="1200" spc="-35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Begleitende Pressearbeit</a:t>
            </a:r>
          </a:p>
          <a:p>
            <a:pPr marL="265113">
              <a:lnSpc>
                <a:spcPct val="120000"/>
              </a:lnSpc>
              <a:spcAft>
                <a:spcPts val="200"/>
              </a:spcAft>
            </a:pPr>
            <a:r>
              <a:rPr lang="de-DE" sz="1200" spc="-35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Und vor allem: Ein zeitgemäßes, sympathisches und authentisches  Event, das </a:t>
            </a:r>
            <a:r>
              <a:rPr lang="de-DE" sz="1200" spc="-35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sicherstellt, dass Botschaften ankommen und in Erinnerung bleiben</a:t>
            </a:r>
            <a:endParaRPr lang="de-DE" sz="1200" spc="-35" dirty="0">
              <a:solidFill>
                <a:schemeClr val="tx1">
                  <a:lumMod val="75000"/>
                  <a:lumOff val="25000"/>
                </a:schemeClr>
              </a:solidFill>
              <a:cs typeface="Calibri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1099" y="2687447"/>
            <a:ext cx="847725" cy="113661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5400000" algn="t" rotWithShape="0">
              <a:srgbClr val="269592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1098" y="1507386"/>
            <a:ext cx="847725" cy="114300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75" y="1545958"/>
            <a:ext cx="150889" cy="15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75" y="2244137"/>
            <a:ext cx="150889" cy="15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542" y="2481490"/>
            <a:ext cx="150889" cy="15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539" y="1300264"/>
            <a:ext cx="150889" cy="15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540" y="2741057"/>
            <a:ext cx="150889" cy="15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xmlns="" id="{57C6A410-033E-4334-A5B7-54C2055EB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52" y="1801684"/>
            <a:ext cx="150889" cy="15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xmlns="" id="{DFCB19FF-73CA-426D-8707-DE83437D3E19}"/>
              </a:ext>
            </a:extLst>
          </p:cNvPr>
          <p:cNvSpPr txBox="1"/>
          <p:nvPr/>
        </p:nvSpPr>
        <p:spPr>
          <a:xfrm>
            <a:off x="441960" y="3969291"/>
            <a:ext cx="7332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33857D"/>
                </a:solidFill>
              </a:rPr>
              <a:t>Wollen </a:t>
            </a:r>
            <a:r>
              <a:rPr lang="de-DE" sz="1200" dirty="0">
                <a:solidFill>
                  <a:srgbClr val="33857D"/>
                </a:solidFill>
              </a:rPr>
              <a:t>Sie </a:t>
            </a:r>
            <a:r>
              <a:rPr lang="de-DE" sz="1200" dirty="0" smtClean="0">
                <a:solidFill>
                  <a:srgbClr val="33857D"/>
                </a:solidFill>
              </a:rPr>
              <a:t>auf virtuellem Weg Ihr Veranstaltungserlebnis nachhaltig in Szene setzen? </a:t>
            </a:r>
            <a:endParaRPr lang="de-DE" sz="1200" dirty="0">
              <a:solidFill>
                <a:srgbClr val="33857D"/>
              </a:solidFill>
            </a:endParaRPr>
          </a:p>
          <a:p>
            <a:r>
              <a:rPr lang="de-DE" sz="1200" dirty="0">
                <a:solidFill>
                  <a:srgbClr val="33857D"/>
                </a:solidFill>
              </a:rPr>
              <a:t>Wir stellen Ihnen unser </a:t>
            </a:r>
            <a:r>
              <a:rPr lang="de-DE" sz="1200" dirty="0" smtClean="0">
                <a:solidFill>
                  <a:srgbClr val="33857D"/>
                </a:solidFill>
              </a:rPr>
              <a:t>Hybrid4U-Konzept gerne </a:t>
            </a:r>
            <a:r>
              <a:rPr lang="de-DE" sz="1200" dirty="0">
                <a:solidFill>
                  <a:srgbClr val="33857D"/>
                </a:solidFill>
              </a:rPr>
              <a:t>im Detail vor.</a:t>
            </a: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10" y="2988644"/>
            <a:ext cx="150889" cy="15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10" y="3236534"/>
            <a:ext cx="150889" cy="15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10" y="3480819"/>
            <a:ext cx="150889" cy="15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294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262891" y="2354104"/>
            <a:ext cx="8641080" cy="832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  <a:spcBef>
                <a:spcPct val="0"/>
              </a:spcBef>
              <a:spcAft>
                <a:spcPts val="300"/>
              </a:spcAft>
              <a:tabLst>
                <a:tab pos="1073150" algn="l"/>
              </a:tabLst>
              <a:defRPr/>
            </a:pPr>
            <a:r>
              <a:rPr lang="de-DE" altLang="de-DE" sz="2400" b="1" smtClean="0">
                <a:solidFill>
                  <a:srgbClr val="33857D"/>
                </a:solidFill>
                <a:latin typeface="Aldo" panose="02000500000000020004" pitchFamily="2" charset="0"/>
                <a:cs typeface="Calibri" pitchFamily="34" charset="0"/>
              </a:rPr>
              <a:t>Danke </a:t>
            </a:r>
            <a:r>
              <a:rPr lang="de-DE" altLang="de-DE" sz="2400" b="1" dirty="0">
                <a:solidFill>
                  <a:srgbClr val="33857D"/>
                </a:solidFill>
                <a:latin typeface="Aldo" panose="02000500000000020004" pitchFamily="2" charset="0"/>
                <a:cs typeface="Calibri" pitchFamily="34" charset="0"/>
              </a:rPr>
              <a:t>für Ihre Aufmerksamkeit</a:t>
            </a:r>
          </a:p>
          <a:p>
            <a:pPr algn="ctr">
              <a:lnSpc>
                <a:spcPct val="114000"/>
              </a:lnSpc>
              <a:spcBef>
                <a:spcPct val="0"/>
              </a:spcBef>
              <a:spcAft>
                <a:spcPts val="300"/>
              </a:spcAft>
              <a:tabLst>
                <a:tab pos="1073150" algn="l"/>
              </a:tabLst>
              <a:defRPr/>
            </a:pPr>
            <a:r>
              <a:rPr lang="de-DE" altLang="de-DE" sz="16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Wir freuen uns, von Ihnen zu hören.</a:t>
            </a:r>
          </a:p>
        </p:txBody>
      </p:sp>
      <p:sp>
        <p:nvSpPr>
          <p:cNvPr id="27" name="Textfeld 26"/>
          <p:cNvSpPr txBox="1"/>
          <p:nvPr/>
        </p:nvSpPr>
        <p:spPr>
          <a:xfrm>
            <a:off x="468000" y="576000"/>
            <a:ext cx="68921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33857D"/>
                </a:solidFill>
                <a:latin typeface="Aldo" panose="02000500000000020004" pitchFamily="2" charset="0"/>
              </a:rPr>
              <a:t>Woher nehmen wir die Kompetenz im digitalen Veranstaltungsmanagement? </a:t>
            </a:r>
          </a:p>
          <a:p>
            <a:endParaRPr lang="de-DE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de-DE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Von </a:t>
            </a:r>
            <a:r>
              <a:rPr lang="de-DE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Tonic! Unser langjähriger Netzwerkpartner Tonic, DIE Hamburger Eventagentur für Hybrid-Veranstaltungen,  hat mit uns zusammen ein zukunftsweisendes Veranstaltungspaket für Kunden aus der pharmazeutischen Industrie geschnürt. </a:t>
            </a:r>
            <a:r>
              <a:rPr 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Das Ergebnis: Hybrid</a:t>
            </a:r>
            <a:r>
              <a:rPr lang="de-DE" sz="1200" dirty="0" smtClean="0">
                <a:solidFill>
                  <a:srgbClr val="33857D"/>
                </a:solidFill>
              </a:rPr>
              <a:t>4</a:t>
            </a:r>
            <a:r>
              <a:rPr lang="de-DE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</a:t>
            </a:r>
            <a:endParaRPr lang="de-DE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de-DE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262891" y="3579349"/>
            <a:ext cx="8641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tabLst>
                <a:tab pos="1073150" algn="l"/>
              </a:tabLst>
              <a:defRPr/>
            </a:pPr>
            <a:r>
              <a:rPr lang="de-DE" alt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Adriane Beck &amp; Partner GmbH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tabLst>
                <a:tab pos="1073150" algn="l"/>
              </a:tabLst>
              <a:defRPr/>
            </a:pPr>
            <a:r>
              <a:rPr lang="de-DE" altLang="de-DE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Stormarnplatz</a:t>
            </a:r>
            <a:r>
              <a:rPr lang="de-DE" alt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 1, 22393 Hamburg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tabLst>
                <a:tab pos="1073150" algn="l"/>
              </a:tabLst>
              <a:defRPr/>
            </a:pPr>
            <a:r>
              <a:rPr lang="de-DE" alt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Tel. +49 40-480 73 81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tabLst>
                <a:tab pos="1073150" algn="l"/>
              </a:tabLst>
              <a:defRPr/>
            </a:pPr>
            <a:r>
              <a:rPr lang="de-DE" alt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E-Mail: info@beckundpartner.de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tabLst>
                <a:tab pos="1073150" algn="l"/>
              </a:tabLst>
              <a:defRPr/>
            </a:pPr>
            <a:r>
              <a:rPr lang="de-DE" altLang="de-DE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www.beckundpartner.de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6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369" y="1217511"/>
            <a:ext cx="1164201" cy="522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1608" y="829027"/>
            <a:ext cx="3667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247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äh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Vorgänger.thmx</Template>
  <TotalTime>0</TotalTime>
  <Words>449</Words>
  <Application>Microsoft Office PowerPoint</Application>
  <PresentationFormat>Bildschirmpräsentation (16:9)</PresentationFormat>
  <Paragraphs>65</Paragraphs>
  <Slides>6</Slides>
  <Notes>5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4" baseType="lpstr">
      <vt:lpstr>Aldo</vt:lpstr>
      <vt:lpstr>Arial</vt:lpstr>
      <vt:lpstr>ArialCE</vt:lpstr>
      <vt:lpstr>Calibri</vt:lpstr>
      <vt:lpstr>Wingdings</vt:lpstr>
      <vt:lpstr>Benutzerdefiniertes Design</vt:lpstr>
      <vt:lpstr>1_Office-Design</vt:lpstr>
      <vt:lpstr>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Concret Corporate Design &amp; Produktionsberatung GmbH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adfugiadfg</dc:title>
  <dc:creator>Jürgen Hönatsch</dc:creator>
  <cp:lastModifiedBy>Microsoft-Konto</cp:lastModifiedBy>
  <cp:revision>831</cp:revision>
  <cp:lastPrinted>2020-07-01T11:14:34Z</cp:lastPrinted>
  <dcterms:created xsi:type="dcterms:W3CDTF">2012-06-13T10:34:27Z</dcterms:created>
  <dcterms:modified xsi:type="dcterms:W3CDTF">2021-05-28T09:53:14Z</dcterms:modified>
</cp:coreProperties>
</file>